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5"/>
  </p:sldMasterIdLst>
  <p:sldIdLst>
    <p:sldId id="256" r:id="rId26"/>
    <p:sldId id="257" r:id="rId27"/>
    <p:sldId id="258" r:id="rId28"/>
    <p:sldId id="259" r:id="rId29"/>
    <p:sldId id="290" r:id="rId30"/>
    <p:sldId id="291" r:id="rId31"/>
    <p:sldId id="292" r:id="rId32"/>
    <p:sldId id="293" r:id="rId33"/>
    <p:sldId id="294" r:id="rId34"/>
    <p:sldId id="260" r:id="rId35"/>
    <p:sldId id="261" r:id="rId36"/>
    <p:sldId id="263" r:id="rId37"/>
    <p:sldId id="264" r:id="rId38"/>
    <p:sldId id="295" r:id="rId39"/>
    <p:sldId id="296" r:id="rId40"/>
    <p:sldId id="297" r:id="rId41"/>
    <p:sldId id="298" r:id="rId42"/>
    <p:sldId id="266" r:id="rId43"/>
    <p:sldId id="267" r:id="rId44"/>
    <p:sldId id="299" r:id="rId45"/>
    <p:sldId id="268" r:id="rId46"/>
    <p:sldId id="269" r:id="rId47"/>
    <p:sldId id="270" r:id="rId48"/>
    <p:sldId id="271" r:id="rId49"/>
    <p:sldId id="272" r:id="rId50"/>
    <p:sldId id="275" r:id="rId51"/>
    <p:sldId id="276" r:id="rId52"/>
    <p:sldId id="300" r:id="rId53"/>
    <p:sldId id="301" r:id="rId54"/>
    <p:sldId id="278" r:id="rId55"/>
    <p:sldId id="279" r:id="rId56"/>
    <p:sldId id="284" r:id="rId57"/>
    <p:sldId id="282" r:id="rId58"/>
    <p:sldId id="288" r:id="rId59"/>
    <p:sldId id="289" r:id="rId60"/>
    <p:sldId id="287" r:id="rId61"/>
    <p:sldId id="283" r:id="rId62"/>
    <p:sldId id="27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58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4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36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customXml" Target="../customXml/item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6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2A0B-4222-46B5-AEBA-DAF9748821D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9B33-34FD-4533-9FBE-C2881052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aturalearthda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aturalearthda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nycopendata.socrata.com/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eojs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GeoJS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en.wikipedia.org/wiki/List_of_cities_in_New_Yor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artodb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financialsecrecyindex.com/introduction/fsi-2013-resul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sites.google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iq.harvard.edu/eda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Lab 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Accessing Secondary 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 err="1" smtClean="0">
                <a:solidFill>
                  <a:schemeClr val="tx1"/>
                </a:solidFill>
              </a:rPr>
              <a:t>CartoDB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http://www.naturalearthdata.com/</a:t>
            </a:r>
            <a:endParaRPr lang="en-US" dirty="0" smtClean="0"/>
          </a:p>
          <a:p>
            <a:r>
              <a:rPr lang="en-US" dirty="0" smtClean="0"/>
              <a:t>“Large” scale cultural 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Populated Places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Right-click and copy link address, paste into </a:t>
            </a:r>
            <a:r>
              <a:rPr lang="en-US" dirty="0" err="1" smtClean="0"/>
              <a:t>cartoDB</a:t>
            </a:r>
            <a:r>
              <a:rPr lang="en-US" dirty="0" smtClean="0"/>
              <a:t> window 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572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6003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71" y="4267200"/>
            <a:ext cx="4971429" cy="12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0"/>
            <a:ext cx="990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CartoDB</a:t>
            </a:r>
            <a:r>
              <a:rPr lang="en-US" b="1" dirty="0" smtClean="0"/>
              <a:t> </a:t>
            </a:r>
            <a:r>
              <a:rPr lang="en-US" b="1" dirty="0" smtClean="0"/>
              <a:t>is PostGIS-based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 PostGIS, </a:t>
            </a:r>
            <a:r>
              <a:rPr lang="en-US" b="1" i="1" dirty="0" smtClean="0"/>
              <a:t>everything</a:t>
            </a:r>
            <a:r>
              <a:rPr lang="en-US" dirty="0" smtClean="0"/>
              <a:t> is a table</a:t>
            </a:r>
          </a:p>
          <a:p>
            <a:r>
              <a:rPr lang="en-US" dirty="0" smtClean="0"/>
              <a:t>Click on </a:t>
            </a:r>
            <a:r>
              <a:rPr lang="en-US" dirty="0" err="1" smtClean="0"/>
              <a:t>DataView</a:t>
            </a:r>
            <a:r>
              <a:rPr lang="en-US" dirty="0" smtClean="0"/>
              <a:t>                         to see the table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a look at 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Rename it to by double-clicking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replace ‘Untitled Map’ </a:t>
            </a:r>
            <a:r>
              <a:rPr lang="en-US" dirty="0" smtClean="0">
                <a:solidFill>
                  <a:schemeClr val="bg1"/>
                </a:solidFill>
              </a:rPr>
              <a:t>with ‘cities’;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then </a:t>
            </a:r>
            <a:r>
              <a:rPr lang="en-US" dirty="0" smtClean="0">
                <a:solidFill>
                  <a:schemeClr val="bg1"/>
                </a:solidFill>
              </a:rPr>
              <a:t>switch </a:t>
            </a:r>
            <a:r>
              <a:rPr lang="en-US" dirty="0" smtClean="0">
                <a:solidFill>
                  <a:schemeClr val="bg1"/>
                </a:solidFill>
              </a:rPr>
              <a:t>back to </a:t>
            </a:r>
            <a:r>
              <a:rPr lang="en-US" dirty="0" smtClean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0"/>
            <a:ext cx="1981200" cy="379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00400"/>
            <a:ext cx="7772400" cy="16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Apply a Filter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This map is way too crowded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interact with your database using SQL</a:t>
            </a:r>
            <a:br>
              <a:rPr lang="en-US" dirty="0" smtClean="0"/>
            </a:br>
            <a:r>
              <a:rPr lang="en-US" dirty="0" smtClean="0"/>
              <a:t>(Structured Query Language)</a:t>
            </a:r>
          </a:p>
          <a:p>
            <a:r>
              <a:rPr lang="en-US" dirty="0" smtClean="0"/>
              <a:t>Click the SQL button on the right side</a:t>
            </a:r>
          </a:p>
          <a:p>
            <a:r>
              <a:rPr lang="en-US" dirty="0" smtClean="0"/>
              <a:t>Enter the phrase </a:t>
            </a:r>
            <a:r>
              <a:rPr lang="en-US" dirty="0" smtClean="0"/>
              <a:t>depicted in the screen shot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beneath and press the Apply query button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0"/>
            <a:ext cx="419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648200"/>
            <a:ext cx="5695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Expected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Click the SQL button       again to hide the query window and observe the expected result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Slides 14-17 are voluntary; everybody has to work off slide 18 onward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752600"/>
            <a:ext cx="428625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2" y="2895600"/>
            <a:ext cx="22669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Voluntary Side-step (1)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you want to access the same dataset by going to the original provider rather than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synching it once a month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Click on the little return button in the upper left corner      to return to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dashboard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Open a browser window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go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http://www.naturalearthdata.com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Click on                             , then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“Large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scale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cultural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Scroll down to Populated Places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3150769"/>
            <a:ext cx="2667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2" y="4389549"/>
            <a:ext cx="1843088" cy="36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4389549"/>
            <a:ext cx="2724150" cy="1876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667375"/>
            <a:ext cx="56388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Voluntary Side-step (2)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Right-click the green Download populated places button and copy the link address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Now return to your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dashboard and click on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 will be prompted with many options to import your data from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7" y="4900864"/>
            <a:ext cx="1419226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05" y="2209800"/>
            <a:ext cx="5695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Ways to Import Data into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 and paste the URL from the populated places dataset in Natural Earth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16373" cy="45444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5105400"/>
            <a:ext cx="2133600" cy="5820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Ways to Import Data into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 will see that the link is actually to a zip archive on the Natural Earth web site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Press the submit button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 will be prompted whether and how often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should check in the future about updates to the dataset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Leave it for now to the default ‘never’ and have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CartoDB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connect to the dataset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Actually, it downloads and unzips the archive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create a new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PostGIS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table of the shapefile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60638"/>
            <a:ext cx="2933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 File from NYC </a:t>
            </a:r>
            <a:r>
              <a:rPr lang="en-US" b="1" dirty="0" err="1" smtClean="0"/>
              <a:t>Datamine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Go to the </a:t>
            </a:r>
            <a:r>
              <a:rPr lang="en-US" dirty="0" smtClean="0">
                <a:hlinkClick r:id="rId2"/>
              </a:rPr>
              <a:t>NYC </a:t>
            </a:r>
            <a:r>
              <a:rPr lang="en-US" dirty="0" err="1" smtClean="0">
                <a:hlinkClick r:id="rId2"/>
              </a:rPr>
              <a:t>Datamine</a:t>
            </a:r>
            <a:endParaRPr lang="en-US" dirty="0" smtClean="0"/>
          </a:p>
          <a:p>
            <a:r>
              <a:rPr lang="en-US" dirty="0" smtClean="0"/>
              <a:t>Type ‘community districts’ in the search window                              and press return</a:t>
            </a:r>
          </a:p>
          <a:p>
            <a:r>
              <a:rPr lang="en-US" dirty="0" smtClean="0"/>
              <a:t>There are &gt; 100 results but the first one works for us; click on that link the get a map of the community districts on your screen</a:t>
            </a:r>
          </a:p>
          <a:p>
            <a:r>
              <a:rPr lang="en-US" dirty="0" smtClean="0"/>
              <a:t>Click the little export button          and then on </a:t>
            </a:r>
            <a:br>
              <a:rPr lang="en-US" dirty="0" smtClean="0"/>
            </a:br>
            <a:r>
              <a:rPr lang="en-US" dirty="0" smtClean="0"/>
              <a:t>               to download a zipped-up version of a shapefile of the NYC community districts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24264"/>
            <a:ext cx="2657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43200"/>
            <a:ext cx="2552700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959048"/>
            <a:ext cx="762000" cy="374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44" y="5317960"/>
            <a:ext cx="136550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Importing a 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Go back to your </a:t>
            </a:r>
            <a:r>
              <a:rPr lang="en-US" dirty="0" err="1" smtClean="0"/>
              <a:t>CartoDB</a:t>
            </a:r>
            <a:r>
              <a:rPr lang="en-US" dirty="0" smtClean="0"/>
              <a:t> dashboard</a:t>
            </a:r>
            <a:endParaRPr lang="en-US" dirty="0"/>
          </a:p>
          <a:p>
            <a:r>
              <a:rPr lang="en-US" dirty="0" smtClean="0"/>
              <a:t>Click on                  and</a:t>
            </a:r>
          </a:p>
          <a:p>
            <a:r>
              <a:rPr lang="en-US" dirty="0" smtClean="0"/>
              <a:t>Either use your file to drag and drop the zip archive or click the Browse button to upload t</a:t>
            </a:r>
            <a:r>
              <a:rPr lang="en-US" dirty="0" smtClean="0"/>
              <a:t>he zip archive to your </a:t>
            </a:r>
            <a:r>
              <a:rPr lang="en-US" dirty="0" err="1" smtClean="0"/>
              <a:t>CartoDB</a:t>
            </a:r>
            <a:r>
              <a:rPr lang="en-US" dirty="0" smtClean="0"/>
              <a:t> account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30237"/>
            <a:ext cx="1466850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67225"/>
            <a:ext cx="84105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You Will Learn How 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Access a wide variety of geographic data sources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Perform queries on data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Digitize your own data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Screen-scape from web pages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Georeference</a:t>
            </a:r>
            <a:r>
              <a:rPr lang="en-US" dirty="0" smtClean="0"/>
              <a:t> locations</a:t>
            </a:r>
          </a:p>
          <a:p>
            <a:r>
              <a:rPr lang="en-US" dirty="0" smtClean="0"/>
              <a:t>Publish live maps on your portfolio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Importing a 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382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Click                     to have </a:t>
            </a:r>
            <a:r>
              <a:rPr lang="en-US" dirty="0" err="1" smtClean="0"/>
              <a:t>CartoDB</a:t>
            </a:r>
            <a:r>
              <a:rPr lang="en-US" dirty="0" smtClean="0"/>
              <a:t> upload, unzip, interpret and transform the shapefile into a </a:t>
            </a:r>
            <a:r>
              <a:rPr lang="en-US" dirty="0" err="1" smtClean="0"/>
              <a:t>PostGIS</a:t>
            </a:r>
            <a:r>
              <a:rPr lang="en-US" dirty="0" smtClean="0"/>
              <a:t> table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417638"/>
            <a:ext cx="82962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36" y="3252536"/>
            <a:ext cx="176212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42" y="4800600"/>
            <a:ext cx="6615113" cy="19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 #2 is the geometry;</a:t>
            </a:r>
            <a:br>
              <a:rPr lang="en-US" dirty="0"/>
            </a:br>
            <a:r>
              <a:rPr lang="en-US" dirty="0"/>
              <a:t> here it </a:t>
            </a:r>
            <a:r>
              <a:rPr lang="en-US" dirty="0" smtClean="0"/>
              <a:t>says Polygon </a:t>
            </a:r>
          </a:p>
          <a:p>
            <a:pPr lvl="1"/>
            <a:r>
              <a:rPr lang="en-US" dirty="0" smtClean="0"/>
              <a:t>Double-click it to see the underlying </a:t>
            </a:r>
            <a:r>
              <a:rPr lang="en-US" dirty="0" err="1" smtClean="0">
                <a:hlinkClick r:id="rId2"/>
              </a:rPr>
              <a:t>GeoJSON</a:t>
            </a:r>
            <a:r>
              <a:rPr lang="en-US" dirty="0" smtClean="0"/>
              <a:t>* notation: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Polygons in a Database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28670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3733800"/>
            <a:ext cx="2746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Scroll down to see the list</a:t>
            </a:r>
            <a:br>
              <a:rPr lang="en-US" dirty="0" smtClean="0"/>
            </a:br>
            <a:r>
              <a:rPr lang="en-US" dirty="0" smtClean="0"/>
              <a:t>of coordinates that the </a:t>
            </a:r>
            <a:br>
              <a:rPr lang="en-US" dirty="0" smtClean="0"/>
            </a:br>
            <a:r>
              <a:rPr lang="en-US" dirty="0" smtClean="0"/>
              <a:t>boundaries of the polygons</a:t>
            </a:r>
            <a:br>
              <a:rPr lang="en-US" dirty="0" smtClean="0"/>
            </a:br>
            <a:r>
              <a:rPr lang="en-US" dirty="0" smtClean="0"/>
              <a:t>that the CDs are made of</a:t>
            </a:r>
            <a:br>
              <a:rPr lang="en-US" dirty="0" smtClean="0"/>
            </a:br>
            <a:r>
              <a:rPr lang="en-US" dirty="0" smtClean="0"/>
              <a:t>consist of.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0" y="3886200"/>
            <a:ext cx="1066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6800" y="4038600"/>
            <a:ext cx="457200" cy="794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1636" y="4832866"/>
            <a:ext cx="3204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drag this little triangle</a:t>
            </a:r>
          </a:p>
          <a:p>
            <a:r>
              <a:rPr lang="en-US" dirty="0" smtClean="0"/>
              <a:t>to enlarge the window and see</a:t>
            </a:r>
            <a:br>
              <a:rPr lang="en-US" dirty="0" smtClean="0"/>
            </a:br>
            <a:r>
              <a:rPr lang="en-US" dirty="0" smtClean="0"/>
              <a:t>the full sequence of coordinates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8076" y="6096000"/>
            <a:ext cx="332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hlinkClick r:id="rId4"/>
              </a:rPr>
              <a:t>Geo- </a:t>
            </a:r>
            <a:r>
              <a:rPr lang="en-US" dirty="0" err="1" smtClean="0">
                <a:hlinkClick r:id="rId4"/>
              </a:rPr>
              <a:t>Javascript</a:t>
            </a:r>
            <a:r>
              <a:rPr lang="en-US" dirty="0" smtClean="0">
                <a:hlinkClick r:id="rId4"/>
              </a:rPr>
              <a:t> Object Notation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25" y="1715001"/>
            <a:ext cx="9239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Switch to </a:t>
            </a:r>
            <a:r>
              <a:rPr lang="en-US" b="1" dirty="0" smtClean="0">
                <a:solidFill>
                  <a:schemeClr val="bg1"/>
                </a:solidFill>
              </a:rPr>
              <a:t>_______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19200"/>
            <a:ext cx="7500751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"/>
            <a:ext cx="1343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286000"/>
            <a:ext cx="3162300" cy="223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New Geographies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Zoom </a:t>
            </a:r>
            <a:r>
              <a:rPr lang="en-US" dirty="0" smtClean="0"/>
              <a:t>to an area of interest</a:t>
            </a:r>
            <a:r>
              <a:rPr lang="en-US" dirty="0" smtClean="0"/>
              <a:t>, say </a:t>
            </a:r>
            <a:r>
              <a:rPr lang="en-US" dirty="0" smtClean="0"/>
              <a:t>Inwood </a:t>
            </a:r>
            <a:br>
              <a:rPr lang="en-US" dirty="0" smtClean="0"/>
            </a:br>
            <a:r>
              <a:rPr lang="en-US" dirty="0" smtClean="0"/>
              <a:t>(south of JFK airport)</a:t>
            </a:r>
          </a:p>
          <a:p>
            <a:r>
              <a:rPr lang="en-US" dirty="0" smtClean="0"/>
              <a:t>Let’s annex it for the city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Click the Add Feature</a:t>
            </a:r>
            <a:br>
              <a:rPr lang="en-US" dirty="0" smtClean="0"/>
            </a:br>
            <a:r>
              <a:rPr lang="en-US" dirty="0" smtClean="0"/>
              <a:t>button at the bottom of</a:t>
            </a:r>
            <a:br>
              <a:rPr lang="en-US" dirty="0" smtClean="0"/>
            </a:br>
            <a:r>
              <a:rPr lang="en-US" dirty="0" smtClean="0"/>
              <a:t>the vertical tool menu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0" y="2095417"/>
            <a:ext cx="1143000" cy="19732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3252932"/>
            <a:ext cx="609600" cy="62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164289"/>
            <a:ext cx="3209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New </a:t>
            </a:r>
            <a:r>
              <a:rPr lang="en-US" b="1" dirty="0" smtClean="0"/>
              <a:t>Geographies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Digitize the outline of the</a:t>
            </a:r>
            <a:br>
              <a:rPr lang="en-US" dirty="0" smtClean="0"/>
            </a:br>
            <a:r>
              <a:rPr lang="en-US" dirty="0" smtClean="0"/>
              <a:t>Inwood Country Club</a:t>
            </a:r>
            <a:endParaRPr lang="en-US" dirty="0" smtClean="0"/>
          </a:p>
          <a:p>
            <a:r>
              <a:rPr lang="en-US" dirty="0" smtClean="0"/>
              <a:t>End </a:t>
            </a:r>
            <a:r>
              <a:rPr lang="en-US" dirty="0"/>
              <a:t>by double-clicking on first node a second </a:t>
            </a:r>
            <a:r>
              <a:rPr lang="en-US" dirty="0" smtClean="0"/>
              <a:t>time; then click “done”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885" y="1657331"/>
            <a:ext cx="1257300" cy="100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89" y="3863181"/>
            <a:ext cx="3543300" cy="29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New Geographies </a:t>
            </a:r>
            <a:r>
              <a:rPr lang="en-US" b="1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419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witch </a:t>
            </a:r>
            <a:r>
              <a:rPr lang="en-US" dirty="0"/>
              <a:t>back to </a:t>
            </a:r>
            <a:r>
              <a:rPr lang="en-US" dirty="0" smtClean="0"/>
              <a:t>Data View</a:t>
            </a:r>
            <a:r>
              <a:rPr lang="en-US" dirty="0"/>
              <a:t> </a:t>
            </a:r>
            <a:r>
              <a:rPr lang="en-US" dirty="0" smtClean="0"/>
              <a:t>and scroll down in the table until you find a row with NULL values for the last three columns</a:t>
            </a:r>
            <a:endParaRPr lang="en-US" dirty="0" smtClean="0"/>
          </a:p>
          <a:p>
            <a:r>
              <a:rPr lang="en-US" dirty="0" smtClean="0"/>
              <a:t>Double-click the null value in the </a:t>
            </a:r>
            <a:r>
              <a:rPr lang="en-US" dirty="0" err="1" smtClean="0"/>
              <a:t>borocd</a:t>
            </a:r>
            <a:r>
              <a:rPr lang="en-US" dirty="0" smtClean="0"/>
              <a:t> column to open the editor and enter the value ‘601’;</a:t>
            </a:r>
            <a:br>
              <a:rPr lang="en-US" dirty="0" smtClean="0"/>
            </a:br>
            <a:r>
              <a:rPr lang="en-US" dirty="0" smtClean="0"/>
              <a:t>then press </a:t>
            </a:r>
          </a:p>
          <a:p>
            <a:r>
              <a:rPr lang="en-US" dirty="0" smtClean="0"/>
              <a:t>Switch </a:t>
            </a:r>
            <a:r>
              <a:rPr lang="en-US" dirty="0"/>
              <a:t>back to </a:t>
            </a:r>
            <a:r>
              <a:rPr lang="en-US" dirty="0" smtClean="0"/>
              <a:t>Map View and click on the </a:t>
            </a:r>
            <a:r>
              <a:rPr lang="en-US" dirty="0" err="1" smtClean="0"/>
              <a:t>infowindow</a:t>
            </a:r>
            <a:r>
              <a:rPr lang="en-US" dirty="0" smtClean="0"/>
              <a:t> button </a:t>
            </a:r>
          </a:p>
          <a:p>
            <a:pPr lvl="1"/>
            <a:r>
              <a:rPr lang="en-US" dirty="0" smtClean="0"/>
              <a:t>Click on th</a:t>
            </a:r>
            <a:r>
              <a:rPr lang="en-US" dirty="0" smtClean="0"/>
              <a:t>e Hover tab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set the checkmark for 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borocd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When you now move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cursor over map elements,</a:t>
            </a:r>
            <a:br>
              <a:rPr lang="en-US" dirty="0" smtClean="0"/>
            </a:br>
            <a:r>
              <a:rPr lang="en-US" dirty="0" smtClean="0"/>
              <a:t>it will display the CD, including for the new one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00400"/>
            <a:ext cx="80010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604419"/>
            <a:ext cx="5588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17307"/>
            <a:ext cx="36957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Screen-scraping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Copy and paste list of </a:t>
            </a:r>
            <a:r>
              <a:rPr lang="en-US" dirty="0" smtClean="0">
                <a:hlinkClick r:id="rId2"/>
              </a:rPr>
              <a:t>NY cities</a:t>
            </a:r>
            <a:r>
              <a:rPr lang="en-US" dirty="0" smtClean="0"/>
              <a:t> into Excel</a:t>
            </a:r>
          </a:p>
          <a:p>
            <a:pPr lvl="1"/>
            <a:r>
              <a:rPr lang="en-US" dirty="0" smtClean="0"/>
              <a:t>Excel 2010: Match destination formatting</a:t>
            </a:r>
          </a:p>
          <a:p>
            <a:r>
              <a:rPr lang="en-US" dirty="0" smtClean="0"/>
              <a:t>Remove </a:t>
            </a:r>
            <a:r>
              <a:rPr lang="en-US" dirty="0" smtClean="0"/>
              <a:t>extra characters</a:t>
            </a:r>
          </a:p>
          <a:p>
            <a:pPr lvl="1"/>
            <a:r>
              <a:rPr lang="en-US" dirty="0" smtClean="0"/>
              <a:t>Items in [] or ()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NYC to one </a:t>
            </a:r>
            <a:r>
              <a:rPr lang="en-US" dirty="0" smtClean="0"/>
              <a:t>county</a:t>
            </a:r>
            <a:br>
              <a:rPr lang="en-US" dirty="0" smtClean="0"/>
            </a:br>
            <a:r>
              <a:rPr lang="en-US" dirty="0" smtClean="0"/>
              <a:t>(New York)</a:t>
            </a:r>
          </a:p>
          <a:p>
            <a:pPr lvl="1"/>
            <a:r>
              <a:rPr lang="en-US" dirty="0" smtClean="0"/>
              <a:t>Make sure no field is empty</a:t>
            </a:r>
          </a:p>
          <a:p>
            <a:r>
              <a:rPr lang="en-US" dirty="0" smtClean="0"/>
              <a:t>Save as Excel file and drag and drop into </a:t>
            </a:r>
            <a:r>
              <a:rPr lang="en-US" dirty="0" err="1" smtClean="0"/>
              <a:t>CartoDB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200400" cy="24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Checking the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Looking </a:t>
            </a:r>
            <a:r>
              <a:rPr lang="en-US" dirty="0" smtClean="0"/>
              <a:t>at </a:t>
            </a:r>
            <a:r>
              <a:rPr lang="en-US" dirty="0" err="1" smtClean="0"/>
              <a:t>PostGIS</a:t>
            </a:r>
            <a:r>
              <a:rPr lang="en-US" dirty="0" smtClean="0"/>
              <a:t> </a:t>
            </a:r>
            <a:r>
              <a:rPr lang="en-US" dirty="0" smtClean="0"/>
              <a:t>table   -   it looks good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switching to Map View reveals problems</a:t>
            </a:r>
          </a:p>
          <a:p>
            <a:pPr lvl="1"/>
            <a:r>
              <a:rPr lang="en-US" dirty="0" err="1" smtClean="0"/>
              <a:t>CartoDB</a:t>
            </a:r>
            <a:r>
              <a:rPr lang="en-US" dirty="0" smtClean="0"/>
              <a:t> automatically geocoded the cities and got quite a few wrong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04976"/>
            <a:ext cx="7620000" cy="234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264192"/>
            <a:ext cx="3789947" cy="15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Getting Started with Geocoding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add a column that explicitly states that each city is in New York (state):</a:t>
            </a:r>
          </a:p>
          <a:p>
            <a:pPr lvl="1"/>
            <a:r>
              <a:rPr lang="en-US" dirty="0" smtClean="0"/>
              <a:t>Click the add column button</a:t>
            </a:r>
          </a:p>
          <a:p>
            <a:pPr lvl="1"/>
            <a:r>
              <a:rPr lang="en-US" dirty="0" smtClean="0"/>
              <a:t>Rename the new column ‘state’</a:t>
            </a:r>
          </a:p>
          <a:p>
            <a:pPr lvl="1"/>
            <a:r>
              <a:rPr lang="en-US" dirty="0" smtClean="0"/>
              <a:t>Use SQL to fill all cell values of ‘state’ with ‘NY’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Now click on Edit in the upper</a:t>
            </a:r>
            <a:br>
              <a:rPr lang="en-US" dirty="0" smtClean="0"/>
            </a:br>
            <a:r>
              <a:rPr lang="en-US" dirty="0" smtClean="0"/>
              <a:t>right corner of the </a:t>
            </a:r>
            <a:r>
              <a:rPr lang="en-US" dirty="0" err="1" smtClean="0"/>
              <a:t>CartoDB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 and then on </a:t>
            </a:r>
            <a:r>
              <a:rPr lang="en-US" dirty="0" err="1" smtClean="0"/>
              <a:t>Georeference</a:t>
            </a:r>
            <a:r>
              <a:rPr lang="en-US" dirty="0" smtClean="0"/>
              <a:t> to embark</a:t>
            </a:r>
            <a:br>
              <a:rPr lang="en-US" dirty="0" smtClean="0"/>
            </a:br>
            <a:r>
              <a:rPr lang="en-US" dirty="0" smtClean="0"/>
              <a:t>on an interactive geocoding procedure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0"/>
            <a:ext cx="381000" cy="39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59" y="3752850"/>
            <a:ext cx="3227676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422" y="4267200"/>
            <a:ext cx="1790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Geocoding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You are given six different ways to </a:t>
            </a:r>
            <a:r>
              <a:rPr lang="en-US" dirty="0" err="1" smtClean="0"/>
              <a:t>georeference</a:t>
            </a:r>
            <a:r>
              <a:rPr lang="en-US" dirty="0" smtClean="0"/>
              <a:t> your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Chose City Names as the geocoding type and fill in the required information;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 smtClean="0"/>
          </a:p>
          <a:p>
            <a:pPr lvl="1"/>
            <a:r>
              <a:rPr lang="en-US" dirty="0" smtClean="0"/>
              <a:t>Then accept that you are geocoding point features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756359" cy="383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29050"/>
            <a:ext cx="5695950" cy="23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cartodb.com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6" y="1600200"/>
            <a:ext cx="7819650" cy="52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Change Data Type to Create Bubble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visualization wizard</a:t>
            </a:r>
            <a:endParaRPr lang="en-US" dirty="0" smtClean="0"/>
          </a:p>
          <a:p>
            <a:pPr lvl="1"/>
            <a:r>
              <a:rPr lang="en-US" dirty="0" smtClean="0"/>
              <a:t>Scroll to the right inside the wizard window to select a map of type “bubble”</a:t>
            </a:r>
          </a:p>
          <a:p>
            <a:pPr lvl="1"/>
            <a:r>
              <a:rPr lang="en-US" dirty="0" smtClean="0"/>
              <a:t>Select column ‘population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Leave all other options</a:t>
            </a:r>
            <a:br>
              <a:rPr lang="en-US" dirty="0" smtClean="0"/>
            </a:br>
            <a:r>
              <a:rPr lang="en-US" dirty="0" smtClean="0"/>
              <a:t>at their default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1" y="1604211"/>
            <a:ext cx="604838" cy="546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589964"/>
            <a:ext cx="3236099" cy="22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90800"/>
            <a:ext cx="3164701" cy="41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Tax Havens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Download and clean the Excel file of </a:t>
            </a:r>
            <a:r>
              <a:rPr lang="en-US" dirty="0">
                <a:hlinkClick r:id="rId2"/>
              </a:rPr>
              <a:t>tax havens</a:t>
            </a:r>
            <a:r>
              <a:rPr lang="en-US" dirty="0"/>
              <a:t> </a:t>
            </a:r>
            <a:r>
              <a:rPr lang="en-US" dirty="0" smtClean="0"/>
              <a:t>similar to what your did with NY cities.</a:t>
            </a:r>
            <a:endParaRPr lang="en-US" dirty="0"/>
          </a:p>
          <a:p>
            <a:r>
              <a:rPr lang="en-US" dirty="0" smtClean="0"/>
              <a:t>Upload the cleaned file to </a:t>
            </a:r>
            <a:r>
              <a:rPr lang="en-US" dirty="0" err="1" smtClean="0"/>
              <a:t>CartoDB</a:t>
            </a:r>
            <a:r>
              <a:rPr lang="en-US" dirty="0" smtClean="0"/>
              <a:t> and create a bubble map of the secrecy score (fsi_value4)</a:t>
            </a:r>
            <a:endParaRPr lang="en-US" dirty="0" smtClean="0"/>
          </a:p>
          <a:p>
            <a:r>
              <a:rPr lang="en-US" dirty="0" smtClean="0"/>
              <a:t>Click the               button in the upper right corner of your </a:t>
            </a:r>
            <a:r>
              <a:rPr lang="en-US" dirty="0" err="1" smtClean="0"/>
              <a:t>CartoDB</a:t>
            </a:r>
            <a:r>
              <a:rPr lang="en-US" dirty="0" smtClean="0"/>
              <a:t> browser page</a:t>
            </a:r>
          </a:p>
          <a:p>
            <a:pPr lvl="1"/>
            <a:r>
              <a:rPr lang="en-US" dirty="0" smtClean="0"/>
              <a:t>Accept the </a:t>
            </a:r>
          </a:p>
          <a:p>
            <a:pPr lvl="1"/>
            <a:r>
              <a:rPr lang="en-US" dirty="0" smtClean="0"/>
              <a:t>Prettify the map (zoom level, title, colors, etc.) and</a:t>
            </a:r>
            <a:br>
              <a:rPr lang="en-US" dirty="0" smtClean="0"/>
            </a:br>
            <a:r>
              <a:rPr lang="en-US" dirty="0" smtClean="0"/>
              <a:t>              your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63181"/>
            <a:ext cx="10668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09" y="4824664"/>
            <a:ext cx="158115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827296"/>
            <a:ext cx="10096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 Your Work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order to share your work, you need a website that you can actually edit</a:t>
            </a:r>
          </a:p>
          <a:p>
            <a:r>
              <a:rPr lang="en-US" dirty="0" smtClean="0"/>
              <a:t>You are at complete liberty what web site service you want to use;</a:t>
            </a:r>
          </a:p>
          <a:p>
            <a:pPr lvl="1"/>
            <a:r>
              <a:rPr lang="en-US" dirty="0" smtClean="0"/>
              <a:t>One option is </a:t>
            </a:r>
            <a:r>
              <a:rPr lang="en-US" dirty="0" smtClean="0">
                <a:hlinkClick r:id="rId2"/>
              </a:rPr>
              <a:t>Google </a:t>
            </a:r>
            <a:r>
              <a:rPr lang="en-US" dirty="0" smtClean="0">
                <a:hlinkClick r:id="rId2"/>
              </a:rPr>
              <a:t>Sites</a:t>
            </a:r>
            <a:endParaRPr lang="en-US" dirty="0" smtClean="0"/>
          </a:p>
          <a:p>
            <a:pPr lvl="1"/>
            <a:r>
              <a:rPr lang="en-US" dirty="0" smtClean="0"/>
              <a:t>If you already have your own site, use that one</a:t>
            </a:r>
          </a:p>
          <a:p>
            <a:pPr lvl="1"/>
            <a:r>
              <a:rPr lang="en-US" dirty="0" smtClean="0"/>
              <a:t>Otherwise create a new home page for yourself which you will use from now on as your professional portfolio page</a:t>
            </a:r>
          </a:p>
          <a:p>
            <a:pPr lvl="1"/>
            <a:r>
              <a:rPr lang="en-US" dirty="0" smtClean="0"/>
              <a:t>Add your map by using the </a:t>
            </a:r>
            <a:br>
              <a:rPr lang="en-US" dirty="0" smtClean="0"/>
            </a:br>
            <a:r>
              <a:rPr lang="en-US" dirty="0" err="1" smtClean="0"/>
              <a:t>CartoDB</a:t>
            </a:r>
            <a:r>
              <a:rPr lang="en-US" dirty="0" smtClean="0"/>
              <a:t> link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54" t="10728" r="3062" b="10728"/>
          <a:stretch/>
        </p:blipFill>
        <p:spPr>
          <a:xfrm>
            <a:off x="5589864" y="5143904"/>
            <a:ext cx="2651760" cy="16459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429000" y="6096000"/>
            <a:ext cx="2057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NYC Election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Data from </a:t>
            </a:r>
            <a:r>
              <a:rPr lang="en-US" dirty="0">
                <a:hlinkClick r:id="rId2"/>
              </a:rPr>
              <a:t>http://projects.iq.harvard.edu/eda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Scroll down to New York and download the zipped shapefile and the metadata in .rtf format</a:t>
            </a:r>
          </a:p>
          <a:p>
            <a:r>
              <a:rPr lang="en-US" dirty="0" smtClean="0"/>
              <a:t>Have </a:t>
            </a:r>
            <a:r>
              <a:rPr lang="en-US" dirty="0"/>
              <a:t>a look at </a:t>
            </a:r>
            <a:r>
              <a:rPr lang="en-US" dirty="0" smtClean="0"/>
              <a:t>metadata</a:t>
            </a:r>
          </a:p>
          <a:p>
            <a:r>
              <a:rPr lang="en-US" dirty="0" smtClean="0"/>
              <a:t>This data set is too big for the free version of </a:t>
            </a:r>
            <a:r>
              <a:rPr lang="en-US" dirty="0" err="1" smtClean="0"/>
              <a:t>CartoDB</a:t>
            </a:r>
            <a:endParaRPr lang="en-US" dirty="0" smtClean="0"/>
          </a:p>
          <a:p>
            <a:pPr lvl="1"/>
            <a:r>
              <a:rPr lang="en-US" dirty="0" smtClean="0"/>
              <a:t>So let’s load it into QGIS to extract just Manhattan (or a borough of your choice)</a:t>
            </a:r>
          </a:p>
        </p:txBody>
      </p:sp>
    </p:spTree>
    <p:extLst>
      <p:ext uri="{BB962C8B-B14F-4D97-AF65-F5344CB8AC3E}">
        <p14:creationId xmlns:p14="http://schemas.microsoft.com/office/powerpoint/2010/main" val="18100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NYC Election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Load the </a:t>
            </a:r>
            <a:r>
              <a:rPr lang="en-US" dirty="0" err="1" smtClean="0"/>
              <a:t>ny_final</a:t>
            </a:r>
            <a:r>
              <a:rPr lang="en-US" dirty="0" smtClean="0"/>
              <a:t> </a:t>
            </a:r>
            <a:r>
              <a:rPr lang="en-US" dirty="0" err="1" smtClean="0"/>
              <a:t>shapefile</a:t>
            </a:r>
            <a:r>
              <a:rPr lang="en-US" dirty="0" smtClean="0"/>
              <a:t> that you just downloaded into QGIS</a:t>
            </a:r>
          </a:p>
          <a:p>
            <a:r>
              <a:rPr lang="en-US" dirty="0" smtClean="0"/>
              <a:t>Open its attribute table and select features using an expression</a:t>
            </a:r>
          </a:p>
          <a:p>
            <a:r>
              <a:rPr lang="en-US" dirty="0" smtClean="0"/>
              <a:t>Select Manhattan (FIPS County ‘061’)</a:t>
            </a:r>
          </a:p>
          <a:p>
            <a:r>
              <a:rPr lang="en-US" dirty="0" smtClean="0"/>
              <a:t>Close the attribute</a:t>
            </a:r>
            <a:br>
              <a:rPr lang="en-US" dirty="0" smtClean="0"/>
            </a:br>
            <a:r>
              <a:rPr lang="en-US" dirty="0" smtClean="0"/>
              <a:t>table and Save</a:t>
            </a:r>
            <a:br>
              <a:rPr lang="en-US" dirty="0" smtClean="0"/>
            </a:br>
            <a:r>
              <a:rPr lang="en-US" dirty="0" smtClean="0"/>
              <a:t>Selection As a new</a:t>
            </a:r>
            <a:br>
              <a:rPr lang="en-US" dirty="0" smtClean="0"/>
            </a:br>
            <a:r>
              <a:rPr lang="en-US" dirty="0" smtClean="0"/>
              <a:t>shape </a:t>
            </a:r>
            <a:r>
              <a:rPr lang="en-US" dirty="0" smtClean="0"/>
              <a:t>file called </a:t>
            </a:r>
            <a:r>
              <a:rPr lang="en-US" dirty="0" err="1" smtClean="0"/>
              <a:t>Mhelect.shp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5" y="3276600"/>
            <a:ext cx="371475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4343400"/>
            <a:ext cx="41052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35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5534025" cy="265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09800"/>
            <a:ext cx="4429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NYC Election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ZIP archive of your Manhattan election districts and drag that into the new table dialog of </a:t>
            </a:r>
            <a:r>
              <a:rPr lang="en-US" dirty="0" err="1" smtClean="0"/>
              <a:t>CartoDB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a look at </a:t>
            </a:r>
            <a:r>
              <a:rPr lang="en-US" dirty="0" smtClean="0"/>
              <a:t>metadata that you downloaded in .rtf format</a:t>
            </a:r>
          </a:p>
          <a:p>
            <a:r>
              <a:rPr lang="en-US" dirty="0" smtClean="0"/>
              <a:t>Display “</a:t>
            </a:r>
            <a:r>
              <a:rPr lang="en-US" dirty="0" err="1" smtClean="0"/>
              <a:t>av</a:t>
            </a:r>
            <a:r>
              <a:rPr lang="en-US" dirty="0" smtClean="0"/>
              <a:t>” field </a:t>
            </a:r>
            <a:r>
              <a:rPr lang="en-US" dirty="0"/>
              <a:t>as </a:t>
            </a:r>
            <a:r>
              <a:rPr lang="en-US" dirty="0" smtClean="0"/>
              <a:t>a choropleth map</a:t>
            </a:r>
            <a:endParaRPr lang="en-US" dirty="0" smtClean="0"/>
          </a:p>
          <a:p>
            <a:pPr lvl="1"/>
            <a:r>
              <a:rPr lang="en-US" dirty="0"/>
              <a:t>blue color range, 7 buckets, </a:t>
            </a:r>
            <a:r>
              <a:rPr lang="en-US" dirty="0" smtClean="0"/>
              <a:t>70</a:t>
            </a:r>
            <a:r>
              <a:rPr lang="en-US" dirty="0" smtClean="0"/>
              <a:t>% opacity)</a:t>
            </a:r>
          </a:p>
          <a:p>
            <a:pPr lvl="1"/>
            <a:r>
              <a:rPr lang="en-US" dirty="0"/>
              <a:t>Custom[</a:t>
            </a:r>
            <a:r>
              <a:rPr lang="en-US" dirty="0" err="1"/>
              <a:t>ize</a:t>
            </a:r>
            <a:r>
              <a:rPr lang="en-US" dirty="0"/>
              <a:t>] what gets displayed when you use the Identify tool to show "</a:t>
            </a:r>
            <a:r>
              <a:rPr lang="en-US" dirty="0" err="1"/>
              <a:t>av</a:t>
            </a:r>
            <a:r>
              <a:rPr lang="en-US" dirty="0"/>
              <a:t>" </a:t>
            </a:r>
            <a:r>
              <a:rPr lang="en-US" dirty="0" smtClean="0"/>
              <a:t>only</a:t>
            </a:r>
          </a:p>
          <a:p>
            <a:pPr lvl="1"/>
            <a:r>
              <a:rPr lang="en-US" dirty="0"/>
              <a:t>Still some unsatisfying areas like Central Park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check its value with Identify tool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99" y="2057400"/>
            <a:ext cx="1975449" cy="3412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NYC Election </a:t>
            </a:r>
            <a:r>
              <a:rPr lang="en-US" b="1" dirty="0" smtClean="0"/>
              <a:t>Map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Limit your visualization to only those records that have people living in them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the SQL button to create a custom</a:t>
            </a:r>
            <a:br>
              <a:rPr lang="en-US" sz="2800" dirty="0" smtClean="0"/>
            </a:br>
            <a:r>
              <a:rPr lang="en-US" sz="2800" dirty="0" smtClean="0"/>
              <a:t>query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SELECT * FROM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mhelect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total &gt; 0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Redo the choropleth map from the </a:t>
            </a:r>
            <a:br>
              <a:rPr lang="en-US" sz="2800" dirty="0" smtClean="0"/>
            </a:br>
            <a:r>
              <a:rPr lang="en-US" sz="2800" dirty="0" smtClean="0"/>
              <a:t>previous slide – but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the resulting CSS style sheet,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go to </a:t>
            </a:r>
            <a:r>
              <a:rPr lang="en-US" sz="2800" dirty="0" smtClean="0"/>
              <a:t>the last line that says polygon-fill and</a:t>
            </a:r>
            <a:br>
              <a:rPr lang="en-US" sz="2800" dirty="0" smtClean="0"/>
            </a:br>
            <a:r>
              <a:rPr lang="en-US" sz="2800" dirty="0" smtClean="0"/>
              <a:t>replace the hex value with the word 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 Make map Public and share it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906614"/>
            <a:ext cx="3193210" cy="91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32326"/>
            <a:ext cx="533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 (graded)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Display a map of NYC </a:t>
            </a:r>
            <a:r>
              <a:rPr lang="en-US" dirty="0" smtClean="0"/>
              <a:t>parking spots in </a:t>
            </a:r>
            <a:r>
              <a:rPr lang="en-US" dirty="0" err="1" smtClean="0"/>
              <a:t>CartoDB</a:t>
            </a:r>
            <a:r>
              <a:rPr lang="en-US" dirty="0" smtClean="0"/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Search the NYC </a:t>
            </a:r>
            <a:r>
              <a:rPr lang="en-US" dirty="0" err="1" smtClean="0"/>
              <a:t>datamine</a:t>
            </a:r>
            <a:r>
              <a:rPr lang="en-US" dirty="0" smtClean="0"/>
              <a:t> for parking data from the Department of Consumer Affairs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Export </a:t>
            </a:r>
            <a:r>
              <a:rPr lang="en-US" dirty="0" smtClean="0"/>
              <a:t>the map contents </a:t>
            </a:r>
            <a:r>
              <a:rPr lang="en-US" b="1" dirty="0" smtClean="0"/>
              <a:t>to a .csv </a:t>
            </a:r>
            <a:r>
              <a:rPr lang="en-US" b="1" dirty="0" smtClean="0"/>
              <a:t>file</a:t>
            </a:r>
            <a:r>
              <a:rPr lang="en-US" dirty="0" smtClean="0"/>
              <a:t> (!)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Filter </a:t>
            </a:r>
            <a:r>
              <a:rPr lang="en-US" dirty="0" smtClean="0"/>
              <a:t>for </a:t>
            </a:r>
            <a:r>
              <a:rPr lang="en-US" dirty="0" smtClean="0"/>
              <a:t>parking lots </a:t>
            </a:r>
            <a:r>
              <a:rPr lang="en-US" dirty="0" smtClean="0"/>
              <a:t>with </a:t>
            </a:r>
            <a:r>
              <a:rPr lang="en-US" dirty="0" smtClean="0"/>
              <a:t>&gt; </a:t>
            </a:r>
            <a:r>
              <a:rPr lang="en-US" dirty="0" smtClean="0"/>
              <a:t>1,000 </a:t>
            </a:r>
            <a:r>
              <a:rPr lang="en-US" dirty="0" smtClean="0"/>
              <a:t>spaces</a:t>
            </a:r>
            <a:r>
              <a:rPr lang="en-US" dirty="0" smtClean="0"/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Load the data into </a:t>
            </a:r>
            <a:r>
              <a:rPr lang="en-US" dirty="0" err="1" smtClean="0"/>
              <a:t>CartoDB</a:t>
            </a:r>
            <a:r>
              <a:rPr lang="en-US" dirty="0" smtClean="0"/>
              <a:t> and georeferenced the &lt; 30 records if necessary;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ake it public and share it by entering the URL in your BlackBoard submission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Publish and share your </a:t>
            </a:r>
            <a:r>
              <a:rPr lang="en-US" dirty="0" smtClean="0"/>
              <a:t>NYC voting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Publish and share </a:t>
            </a:r>
            <a:r>
              <a:rPr lang="en-US" dirty="0" smtClean="0"/>
              <a:t>your tax havens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completely new map in </a:t>
            </a:r>
            <a:r>
              <a:rPr lang="en-US" dirty="0" err="1"/>
              <a:t>C</a:t>
            </a:r>
            <a:r>
              <a:rPr lang="en-US" dirty="0" err="1" smtClean="0"/>
              <a:t>artoDB</a:t>
            </a:r>
            <a:r>
              <a:rPr lang="en-US" dirty="0" smtClean="0"/>
              <a:t> </a:t>
            </a:r>
            <a:r>
              <a:rPr lang="en-US" dirty="0" smtClean="0"/>
              <a:t>with a variable of your </a:t>
            </a:r>
            <a:r>
              <a:rPr lang="en-US" dirty="0" smtClean="0"/>
              <a:t>choice from a web site not in these instructions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Extra points for exotic/interesting data source and sophistication of your visualization</a:t>
            </a:r>
          </a:p>
          <a:p>
            <a:pPr marL="914400" lvl="1" indent="-514350"/>
            <a:r>
              <a:rPr lang="en-US" dirty="0" smtClean="0"/>
              <a:t>Again, share its URL via BlackBoard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Account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err="1" smtClean="0"/>
              <a:t>Vizzuality</a:t>
            </a:r>
            <a:r>
              <a:rPr lang="en-US" dirty="0" smtClean="0"/>
              <a:t> is a local (Brooklyn-based) company</a:t>
            </a:r>
          </a:p>
          <a:p>
            <a:r>
              <a:rPr lang="en-US" dirty="0" smtClean="0"/>
              <a:t>Create a free </a:t>
            </a:r>
            <a:r>
              <a:rPr lang="en-US" dirty="0" smtClean="0"/>
              <a:t>account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sign in        </a:t>
            </a:r>
            <a:r>
              <a:rPr lang="en-US" dirty="0" smtClean="0"/>
              <a:t>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prompted by the </a:t>
            </a:r>
            <a:r>
              <a:rPr lang="en-US" dirty="0" err="1" smtClean="0"/>
              <a:t>CartoDB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dashboard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Initially, this dashboard will be empty and you will start by creating a new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04" y="2225138"/>
            <a:ext cx="1157288" cy="450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2773017"/>
            <a:ext cx="571500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25138"/>
            <a:ext cx="1777341" cy="2233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181" y="5398605"/>
            <a:ext cx="12096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</a:t>
            </a:r>
            <a:r>
              <a:rPr lang="en-US" b="1" i="1" dirty="0" smtClean="0"/>
              <a:t>not</a:t>
            </a:r>
            <a:r>
              <a:rPr lang="en-US" dirty="0" smtClean="0"/>
              <a:t> create a new empty map 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Add datasets instead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You have five options: 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Search a library of datasets hosted by </a:t>
            </a:r>
            <a:r>
              <a:rPr lang="en-US" dirty="0" err="1" smtClean="0"/>
              <a:t>CartoDB</a:t>
            </a:r>
            <a:endParaRPr lang="en-US" dirty="0" smtClean="0"/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Connect to an external dataset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Work with data that you have uploaded to your </a:t>
            </a:r>
            <a:r>
              <a:rPr lang="en-US" dirty="0" err="1" smtClean="0"/>
              <a:t>CartoDB</a:t>
            </a:r>
            <a:r>
              <a:rPr lang="en-US" dirty="0" smtClean="0"/>
              <a:t> account earlier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Access data that others have shared with you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Browse the </a:t>
            </a:r>
            <a:r>
              <a:rPr lang="en-US" dirty="0"/>
              <a:t>library of datasets hosted by </a:t>
            </a:r>
            <a:r>
              <a:rPr lang="en-US" dirty="0" err="1"/>
              <a:t>CartoDB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752600"/>
            <a:ext cx="1333500" cy="3143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62750" y="1719262"/>
            <a:ext cx="1219200" cy="381000"/>
            <a:chOff x="6629400" y="1600200"/>
            <a:chExt cx="1600200" cy="533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1600200"/>
              <a:ext cx="1600200" cy="533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629400" y="1600200"/>
              <a:ext cx="1600200" cy="533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00262"/>
            <a:ext cx="1295400" cy="1057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059111"/>
            <a:ext cx="44958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Populated Places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start by searching          for a hosted dataset called ‘Populated places’ and get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Mark the first one and click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4975"/>
            <a:ext cx="68580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95600"/>
            <a:ext cx="6157913" cy="144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647814"/>
            <a:ext cx="14192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Populated Places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start by searching          for a hosted dataset called ‘Populated places’ and get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Mark the first one and click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4975"/>
            <a:ext cx="68580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95600"/>
            <a:ext cx="6157913" cy="144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647814"/>
            <a:ext cx="1419225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467349"/>
            <a:ext cx="3286125" cy="12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First </a:t>
            </a:r>
            <a:r>
              <a:rPr lang="en-US" b="1" dirty="0" err="1" smtClean="0"/>
              <a:t>CartoDB</a:t>
            </a:r>
            <a:r>
              <a:rPr lang="en-US" b="1" dirty="0" smtClean="0"/>
              <a:t>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CartoDB</a:t>
            </a:r>
            <a:r>
              <a:rPr lang="en-US" dirty="0" smtClean="0"/>
              <a:t> goes off, reads the data and creates a first map using a default visualization</a:t>
            </a:r>
            <a:br>
              <a:rPr lang="en-US" dirty="0" smtClean="0"/>
            </a:br>
            <a:r>
              <a:rPr lang="en-US" dirty="0" smtClean="0"/>
              <a:t>- which arguably is quite ugly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4953000" cy="33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CartoDB</a:t>
            </a:r>
            <a:r>
              <a:rPr lang="en-US" b="1" dirty="0" smtClean="0"/>
              <a:t> User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For the remainder of this lab – we will be dealing with the various components of </a:t>
            </a:r>
            <a:r>
              <a:rPr lang="en-US" dirty="0" err="1" smtClean="0"/>
              <a:t>CartoDB</a:t>
            </a:r>
            <a:endParaRPr lang="en-US" dirty="0" smtClean="0"/>
          </a:p>
          <a:p>
            <a:pPr lvl="1"/>
            <a:r>
              <a:rPr lang="en-US" dirty="0" smtClean="0"/>
              <a:t>Map versus data</a:t>
            </a:r>
          </a:p>
          <a:p>
            <a:pPr lvl="1"/>
            <a:r>
              <a:rPr lang="en-US" dirty="0" smtClean="0"/>
              <a:t>Custo</a:t>
            </a:r>
            <a:r>
              <a:rPr lang="en-US" dirty="0" smtClean="0"/>
              <a:t>mizing maps</a:t>
            </a:r>
          </a:p>
          <a:p>
            <a:pPr lvl="1"/>
            <a:r>
              <a:rPr lang="en-US" dirty="0" smtClean="0"/>
              <a:t>Looking under the hood: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actually a vertical bar that was turned by 90° on this slide to make it fit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95637"/>
            <a:ext cx="2438400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62375"/>
            <a:ext cx="3095625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95750" y="2809874"/>
            <a:ext cx="6572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0F0B19B-BE54-49D0-8F47-2154A11DE91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2B0681B-FB1D-4106-B8C5-153704C5AE8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529F1F6-1BCE-4F99-AD75-A87282A5E81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38C519E-670E-43FA-9F88-FD3CB52F143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7C1F6DD-3C58-45B4-87C4-9E8D34080AD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D6D2B90-4491-46CE-A42F-727B82238DB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4AC333F-1924-48E2-839F-B5452170892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1A86209-364D-4E7A-8FC8-31045EDEA43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0ED004A-B75F-43B2-A729-1A3F0648CA1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2CF836F-EFEE-4217-8235-D8DC4D8201C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C26FB61-44B4-4E52-9132-B88E53ED11D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58C3257-8087-40B2-84D1-39CBFF4F34D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0B43CA9-C3F2-424C-9980-8D8566A2AAD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A05B114-44EC-4D1E-9C61-9D3492E087A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B8DB499-CCBB-426D-A323-9509A42359D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650FCDB-6629-4349-87F7-983D738A5AB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E481F2D-8BB7-4E09-9EC5-53C97BDDBCE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AA6E05F-E09D-4C6A-AABD-A0B8BC3372B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E449644-F62B-4344-A08A-90772D8938C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62842E6-4779-47E7-842B-5B8195ABE7D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C2690AB-EBD0-452D-86B9-4204776BD6F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0E3C1B0-6784-4E65-923E-8737815AB0D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5DC3D57-1692-45E8-8057-ED28A53AF42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6371C6B-DD76-46E5-B8F2-71C2DCCEAB4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1282</Words>
  <Application>Microsoft Office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Courier New</vt:lpstr>
      <vt:lpstr>Office Theme</vt:lpstr>
      <vt:lpstr>Lab 4</vt:lpstr>
      <vt:lpstr>What You Will Learn How To</vt:lpstr>
      <vt:lpstr>cartodb.com</vt:lpstr>
      <vt:lpstr>Your Account</vt:lpstr>
      <vt:lpstr>Add data</vt:lpstr>
      <vt:lpstr>Populated Places</vt:lpstr>
      <vt:lpstr>Populated Places</vt:lpstr>
      <vt:lpstr>Your First CartoDB Map</vt:lpstr>
      <vt:lpstr>CartoDB User Interface</vt:lpstr>
      <vt:lpstr>1.</vt:lpstr>
      <vt:lpstr>CartoDB is PostGIS-based</vt:lpstr>
      <vt:lpstr>Apply a Filter</vt:lpstr>
      <vt:lpstr>Expected Results</vt:lpstr>
      <vt:lpstr>Voluntary Side-step (1)</vt:lpstr>
      <vt:lpstr>Voluntary Side-step (2)</vt:lpstr>
      <vt:lpstr>Ways to Import Data into CartoDB</vt:lpstr>
      <vt:lpstr>Ways to Import Data into CartoDB</vt:lpstr>
      <vt:lpstr>Import File from NYC Datamine</vt:lpstr>
      <vt:lpstr>Importing a File</vt:lpstr>
      <vt:lpstr>Importing a File</vt:lpstr>
      <vt:lpstr>Polygons in a Database</vt:lpstr>
      <vt:lpstr>Switch to _______</vt:lpstr>
      <vt:lpstr>Add New Geographies</vt:lpstr>
      <vt:lpstr>Add New Geographies (2)</vt:lpstr>
      <vt:lpstr>Add New Geographies (3)</vt:lpstr>
      <vt:lpstr>Screen-scraping</vt:lpstr>
      <vt:lpstr>Checking the Results</vt:lpstr>
      <vt:lpstr>Getting Started with Geocoding</vt:lpstr>
      <vt:lpstr>Geocoding Options</vt:lpstr>
      <vt:lpstr>Change Data Type to Create Bubble Map</vt:lpstr>
      <vt:lpstr>Tax Havens</vt:lpstr>
      <vt:lpstr>Share Your Work (1)</vt:lpstr>
      <vt:lpstr>NYC Election Map</vt:lpstr>
      <vt:lpstr>NYC Election Map</vt:lpstr>
      <vt:lpstr>PowerPoint Presentation</vt:lpstr>
      <vt:lpstr>NYC Election Map</vt:lpstr>
      <vt:lpstr>NYC Election Map (2)</vt:lpstr>
      <vt:lpstr>Homework (graded)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4</dc:title>
  <dc:creator>Jochen</dc:creator>
  <cp:lastModifiedBy>Jochen Albrecht</cp:lastModifiedBy>
  <cp:revision>110</cp:revision>
  <dcterms:created xsi:type="dcterms:W3CDTF">2012-10-16T03:57:31Z</dcterms:created>
  <dcterms:modified xsi:type="dcterms:W3CDTF">2015-09-22T19:41:17Z</dcterms:modified>
</cp:coreProperties>
</file>